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61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9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29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9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7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34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65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9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32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1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F1FEA-45E2-4447-8CA7-FE16B1D7F85B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D5F2B-6646-4C92-B64E-26C3375584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79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Pinocytosis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82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0013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MX" b="1" dirty="0"/>
              <a:t>DIAGNÓSTICO Y EXÁMENES DE LABORATORIO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214282" y="2357430"/>
            <a:ext cx="457200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s-MX" dirty="0"/>
              <a:t>E</a:t>
            </a:r>
            <a:r>
              <a:rPr lang="es-MX" dirty="0" smtClean="0"/>
              <a:t>xamen de fragilidad capilar no es específico para el escorbuto pero puede ser útil es simple de realizar en cualquier servicio de salud. 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3643306" y="3857628"/>
            <a:ext cx="4572000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r>
              <a:rPr lang="es-MX" dirty="0" smtClean="0"/>
              <a:t>El mango del aparato para medir la presión arterial o esfigmomanómetro se coloca alrededor de la parte superior del brazo. Se infla hasta una presión más o menos media entre la sistólica y la diastólica de la persona (quizá 100 mm Hg) y se deja puesto durante 4 a 6 minutos. En una prueba positiva, aparecen numerosos puntos rojos pequeños (petequias) en la piel por debajo del mango.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7597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57158" y="857232"/>
            <a:ext cx="4572000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MX" dirty="0"/>
              <a:t>Los niveles de ácido ascórbico se pueden determinar en el plasma o en glóbulos blancos. Estos niveles suministran evidencia de reservas de vitamina C en el cuerpo. Si el nivel de ácido ascórbico ya sea en el plasma o en los glóbulos blancos está dentro del rango normal, la condición casi con certeza no </a:t>
            </a:r>
            <a:r>
              <a:rPr lang="es-MX" i="1" dirty="0"/>
              <a:t>es </a:t>
            </a:r>
            <a:r>
              <a:rPr lang="es-MX" dirty="0"/>
              <a:t>escorbuto.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857620" y="4071942"/>
            <a:ext cx="45720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MX" dirty="0" smtClean="0"/>
              <a:t>En </a:t>
            </a:r>
            <a:r>
              <a:rPr lang="es-MX" dirty="0"/>
              <a:t>el escorbuto infantil, los exámenes radiológicos revelarán hemorragias del periostio, que junto con los signos clínicos establecen el diagnóstico.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714348" y="56435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Rango normal:0.4 -2.0</a:t>
            </a:r>
            <a:r>
              <a:rPr lang="pt-BR" b="1" dirty="0" err="1"/>
              <a:t>mg</a:t>
            </a:r>
            <a:r>
              <a:rPr lang="pt-BR" b="1" dirty="0"/>
              <a:t>/dl Rango crítico:menor 0.2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633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000108"/>
            <a:ext cx="5548340" cy="465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8979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Picture 2" descr="http://www.facmed.unam.mx/deptos/familiar/atfm124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009" y="535366"/>
            <a:ext cx="7172693" cy="5227672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7864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i="1" dirty="0"/>
              <a:t>En la cortical </a:t>
            </a:r>
            <a:r>
              <a:rPr lang="es-MX" i="1" dirty="0" err="1"/>
              <a:t>metafisiaria</a:t>
            </a:r>
            <a:r>
              <a:rPr lang="es-MX" i="1" dirty="0"/>
              <a:t> se ve separado el periostio por hematomas </a:t>
            </a:r>
            <a:r>
              <a:rPr lang="es-MX" i="1" dirty="0" err="1"/>
              <a:t>subperiósticos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8791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s-MX" b="1" dirty="0"/>
              <a:t>TRATAMIENTO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285720" y="1928802"/>
            <a:ext cx="4572000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es-MX" dirty="0" smtClean="0"/>
              <a:t>Debido al riesgo de muerte repentina, no es aconsejable tratar el escorbuto tan sólo con una dieta rica en vitamina C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4214810" y="4786322"/>
            <a:ext cx="457200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r>
              <a:rPr lang="es-MX" dirty="0"/>
              <a:t>D</a:t>
            </a:r>
            <a:r>
              <a:rPr lang="es-MX" dirty="0" smtClean="0"/>
              <a:t>arle una dieta a base de verduras y fruta fresca. </a:t>
            </a:r>
            <a:endParaRPr lang="es-MX" dirty="0"/>
          </a:p>
        </p:txBody>
      </p:sp>
      <p:sp>
        <p:nvSpPr>
          <p:cNvPr id="7" name="6 Rectángulo"/>
          <p:cNvSpPr/>
          <p:nvPr/>
        </p:nvSpPr>
        <p:spPr>
          <a:xfrm>
            <a:off x="285720" y="5500702"/>
            <a:ext cx="45720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r>
              <a:rPr lang="es-MX" dirty="0" smtClean="0"/>
              <a:t>. Es necesario inyectar ácido ascórbico si hay vómito.</a:t>
            </a: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214282" y="335756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 smtClean="0"/>
              <a:t>En niños, la dosis terapéutica usual de vitamina C es de 100 a 300 mg y en adultos de</a:t>
            </a:r>
          </a:p>
          <a:p>
            <a:r>
              <a:rPr lang="es-MX" dirty="0" smtClean="0"/>
              <a:t>500 a 1,000 mg durante un mes o hasta que haya una recuperación total, por lo que la duración del tratamiento</a:t>
            </a:r>
          </a:p>
          <a:p>
            <a:r>
              <a:rPr lang="es-MX" dirty="0" smtClean="0"/>
              <a:t>debe de ser individualizada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011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PREVENCIÓN</a:t>
            </a:r>
            <a:br>
              <a:rPr lang="es-MX" b="1" dirty="0" smtClean="0"/>
            </a:br>
            <a:endParaRPr lang="es-MX" b="1" dirty="0"/>
          </a:p>
        </p:txBody>
      </p:sp>
      <p:sp>
        <p:nvSpPr>
          <p:cNvPr id="6" name="5 Rectángulo"/>
          <p:cNvSpPr/>
          <p:nvPr/>
        </p:nvSpPr>
        <p:spPr>
          <a:xfrm>
            <a:off x="285720" y="1714488"/>
            <a:ext cx="4572000" cy="14773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es-MX" dirty="0" smtClean="0"/>
              <a:t>Mayor consumo de alimentos ricos en vitamina C, como frutas y hortalizas;</a:t>
            </a:r>
          </a:p>
          <a:p>
            <a:r>
              <a:rPr lang="es-MX" dirty="0" smtClean="0"/>
              <a:t>suministro de hortalizas, frutas y jugo de frutas a todos los miembros de la comunidad, incluso niños, a partir del sexto mes de vida</a:t>
            </a:r>
            <a:endParaRPr lang="es-MX" dirty="0"/>
          </a:p>
        </p:txBody>
      </p:sp>
      <p:sp>
        <p:nvSpPr>
          <p:cNvPr id="7" name="6 Rectángulo"/>
          <p:cNvSpPr/>
          <p:nvPr/>
        </p:nvSpPr>
        <p:spPr>
          <a:xfrm>
            <a:off x="4357686" y="3786190"/>
            <a:ext cx="457200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es-MX" dirty="0" smtClean="0"/>
              <a:t>Suministro </a:t>
            </a:r>
            <a:r>
              <a:rPr lang="es-MX" dirty="0"/>
              <a:t>de concentrados de vitamina C si por algún motivo las dos medidas anteriores no son posibles;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85720" y="5072074"/>
            <a:ext cx="4572000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MX" dirty="0" smtClean="0"/>
              <a:t>Educación </a:t>
            </a:r>
            <a:r>
              <a:rPr lang="es-MX" dirty="0"/>
              <a:t>nutricional que debe incluir las razones y la necesidad de consumir alimentos frescos, e instrucciones sobre la forma de disminuir la pérdida de vitamina C al cocinar y preparar los alimentos</a:t>
            </a:r>
          </a:p>
        </p:txBody>
      </p:sp>
    </p:spTree>
    <p:extLst>
      <p:ext uri="{BB962C8B-B14F-4D97-AF65-F5344CB8AC3E}">
        <p14:creationId xmlns:p14="http://schemas.microsoft.com/office/powerpoint/2010/main" val="72765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pinocitosis es el proceso por el cual la célula </a:t>
            </a:r>
            <a:r>
              <a:rPr lang="es-MX" b="1" dirty="0"/>
              <a:t>ingiere o transporta para dentro de su membrana celular líquidos</a:t>
            </a:r>
            <a:r>
              <a:rPr lang="es-MX" dirty="0"/>
              <a:t> que se encuentran en el exterior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898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t"/>
            <a:r>
              <a:rPr lang="es-MX" dirty="0"/>
              <a:t>E</a:t>
            </a:r>
            <a:r>
              <a:rPr lang="es-MX" dirty="0" smtClean="0"/>
              <a:t>n </a:t>
            </a:r>
            <a:r>
              <a:rPr lang="es-MX" dirty="0"/>
              <a:t>biología, se conoce como pinocitosis a la forma en que la membrana celular envuelve líquidos que se encuentran en la parte externa de la célula hacia su interior.</a:t>
            </a:r>
          </a:p>
          <a:p>
            <a:pPr fontAlgn="t"/>
            <a:r>
              <a:rPr lang="es-MX" dirty="0"/>
              <a:t>En este sentido, la pinocitosis también se conoce comúnmente como el proceso en que la célula bebe. La palabra deriva del griego, compuesto por el vocablo </a:t>
            </a:r>
            <a:r>
              <a:rPr lang="es-MX" i="1" dirty="0"/>
              <a:t>pino</a:t>
            </a:r>
            <a:r>
              <a:rPr lang="es-MX" dirty="0"/>
              <a:t> que indica “beber”.</a:t>
            </a:r>
          </a:p>
          <a:p>
            <a:pPr fontAlgn="t"/>
            <a:r>
              <a:rPr lang="es-MX" dirty="0"/>
              <a:t>La membrana celular está compuesta por una bicapa </a:t>
            </a:r>
            <a:r>
              <a:rPr lang="es-MX" dirty="0" err="1"/>
              <a:t>fosfolipídica</a:t>
            </a:r>
            <a:r>
              <a:rPr lang="es-MX" dirty="0"/>
              <a:t>. La pinocitosis sucede cuando la membrana empieza a rodear líquidos que se encuentran fuera de la célula hasta desprenderse de la membrana original para dentro de la célula en sí.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1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25247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457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928694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Escorbuto</a:t>
            </a:r>
            <a:r>
              <a:rPr lang="es-MX" b="1" dirty="0"/>
              <a:t/>
            </a:r>
            <a:br>
              <a:rPr lang="es-MX" b="1" dirty="0"/>
            </a:br>
            <a:endParaRPr lang="es-MX" dirty="0"/>
          </a:p>
        </p:txBody>
      </p:sp>
      <p:pic>
        <p:nvPicPr>
          <p:cNvPr id="15362" name="Picture 2" descr="http://www.ferato.com/wiki/images/3/31/20090227_mgb_Escorbuto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571744"/>
            <a:ext cx="3333750" cy="2657476"/>
          </a:xfrm>
          <a:prstGeom prst="rect">
            <a:avLst/>
          </a:prstGeom>
          <a:noFill/>
        </p:spPr>
      </p:pic>
      <p:pic>
        <p:nvPicPr>
          <p:cNvPr id="15364" name="Picture 4" descr="http://www.conganat.org/icongreso/comunic/com075/images/escorbut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714620"/>
            <a:ext cx="3895725" cy="2638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78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5720" y="2071678"/>
            <a:ext cx="457200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s-ES" dirty="0" smtClean="0"/>
              <a:t>Se trata de una enfermedad caracterizada por sangrados en encías, articulaciones y uñas, en la que es frecuente el cansancio, irritabilidad y pérdida de apetito. 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4143372" y="5072074"/>
            <a:ext cx="4572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ES" dirty="0" smtClean="0"/>
              <a:t>Se debe a la carencia de vitamina C o ácido ascórbico, sustancia que permite que el organismo produzca colágeno</a:t>
            </a:r>
            <a:endParaRPr lang="es-MX" dirty="0"/>
          </a:p>
        </p:txBody>
      </p:sp>
      <p:pic>
        <p:nvPicPr>
          <p:cNvPr id="20482" name="Picture 2" descr="http://www.fao.org/docrep/006/W0073S/w0073s0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214422"/>
            <a:ext cx="3810000" cy="2790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040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s-MX" b="1" dirty="0"/>
              <a:t>MANIFESTACIONES CLÍNICAS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285720" y="2000240"/>
            <a:ext cx="227979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MX" dirty="0"/>
              <a:t>C</a:t>
            </a:r>
            <a:r>
              <a:rPr lang="es-MX" dirty="0" smtClean="0"/>
              <a:t>ansancio y debilidad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4143372" y="1857364"/>
            <a:ext cx="45720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s-MX" dirty="0"/>
              <a:t>E</a:t>
            </a:r>
            <a:r>
              <a:rPr lang="es-MX" dirty="0" smtClean="0"/>
              <a:t>ncías inflamadas que sangran fácilmente en la base de los dientes </a:t>
            </a: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214282" y="3571876"/>
            <a:ext cx="328614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MX" dirty="0"/>
              <a:t>H</a:t>
            </a:r>
            <a:r>
              <a:rPr lang="es-MX" dirty="0" smtClean="0"/>
              <a:t>emorragias en la piel</a:t>
            </a:r>
            <a:endParaRPr lang="es-MX" dirty="0"/>
          </a:p>
        </p:txBody>
      </p:sp>
      <p:sp>
        <p:nvSpPr>
          <p:cNvPr id="9" name="8 Rectángulo"/>
          <p:cNvSpPr/>
          <p:nvPr/>
        </p:nvSpPr>
        <p:spPr>
          <a:xfrm>
            <a:off x="0" y="5357826"/>
            <a:ext cx="405611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MX" dirty="0" smtClean="0"/>
              <a:t>Demora </a:t>
            </a:r>
            <a:r>
              <a:rPr lang="es-MX" dirty="0"/>
              <a:t>en la cicatrización de las </a:t>
            </a:r>
            <a:r>
              <a:rPr lang="es-MX" dirty="0" smtClean="0"/>
              <a:t>heridas</a:t>
            </a:r>
            <a:endParaRPr lang="es-MX" dirty="0"/>
          </a:p>
        </p:txBody>
      </p:sp>
      <p:sp>
        <p:nvSpPr>
          <p:cNvPr id="10" name="9 Rectángulo"/>
          <p:cNvSpPr/>
          <p:nvPr/>
        </p:nvSpPr>
        <p:spPr>
          <a:xfrm>
            <a:off x="4286248" y="4786322"/>
            <a:ext cx="4572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r>
              <a:rPr lang="es-MX" dirty="0"/>
              <a:t>O</a:t>
            </a:r>
            <a:r>
              <a:rPr lang="es-MX" dirty="0" smtClean="0"/>
              <a:t>tras hemorragias, por ejemplo, sangrado nasal, sangre en la orina o en las heces, estrías hemorrágicas debajo de las uñas o hemorragias </a:t>
            </a:r>
            <a:r>
              <a:rPr lang="es-MX" dirty="0" err="1" smtClean="0"/>
              <a:t>subperiósticas</a:t>
            </a:r>
            <a:endParaRPr lang="es-MX" dirty="0"/>
          </a:p>
        </p:txBody>
      </p:sp>
      <p:sp>
        <p:nvSpPr>
          <p:cNvPr id="11" name="10 Rectángulo"/>
          <p:cNvSpPr/>
          <p:nvPr/>
        </p:nvSpPr>
        <p:spPr>
          <a:xfrm>
            <a:off x="5500694" y="3143248"/>
            <a:ext cx="902811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MX" dirty="0"/>
              <a:t>A</a:t>
            </a:r>
            <a:r>
              <a:rPr lang="es-MX" dirty="0" smtClean="0"/>
              <a:t>nemia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345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MX" b="1" dirty="0"/>
              <a:t>Escorbuto infantil (enfermedad de </a:t>
            </a:r>
            <a:r>
              <a:rPr lang="es-MX" b="1" dirty="0" err="1"/>
              <a:t>Barlow</a:t>
            </a:r>
            <a:r>
              <a:rPr lang="es-MX" b="1" dirty="0"/>
              <a:t>)</a:t>
            </a:r>
            <a:endParaRPr lang="es-MX" dirty="0"/>
          </a:p>
        </p:txBody>
      </p:sp>
      <p:sp>
        <p:nvSpPr>
          <p:cNvPr id="4" name="3 Rectángulo"/>
          <p:cNvSpPr/>
          <p:nvPr/>
        </p:nvSpPr>
        <p:spPr>
          <a:xfrm>
            <a:off x="0" y="2071678"/>
            <a:ext cx="45720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MX" dirty="0"/>
              <a:t>El escorbuto algunas veces se da en niños, por lo general entre los dos y los 12 meses, que son alimentadas con biberón y leche procesada de marcas de calidad inferior.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714744" y="4429132"/>
            <a:ext cx="45720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s-MX" dirty="0" smtClean="0"/>
              <a:t>El calor frecuentemente destruye la vitamina C al procesar la leche. A las buenas marcas de leche procesada se las fortifica con vitamina C para evitar el escorbuto.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872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s-MX" dirty="0" smtClean="0"/>
              <a:t>Signo </a:t>
            </a:r>
            <a:r>
              <a:rPr lang="es-MX" dirty="0"/>
              <a:t>de escorbuto infantil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00034" y="1714488"/>
            <a:ext cx="268919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MX" dirty="0"/>
              <a:t>D</a:t>
            </a:r>
            <a:r>
              <a:rPr lang="es-MX" dirty="0" smtClean="0"/>
              <a:t>olor en las extremidades.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3786182" y="1643050"/>
            <a:ext cx="45720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es-MX" dirty="0" smtClean="0"/>
              <a:t> El niño llora cuando mueve las extremidades o incluso si las tocan</a:t>
            </a:r>
            <a:endParaRPr lang="es-MX" dirty="0"/>
          </a:p>
        </p:txBody>
      </p:sp>
      <p:sp>
        <p:nvSpPr>
          <p:cNvPr id="7" name="6 Rectángulo"/>
          <p:cNvSpPr/>
          <p:nvPr/>
        </p:nvSpPr>
        <p:spPr>
          <a:xfrm>
            <a:off x="285720" y="3000372"/>
            <a:ext cx="8643966" cy="9286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MX" dirty="0"/>
              <a:t>S</a:t>
            </a:r>
            <a:r>
              <a:rPr lang="es-MX" dirty="0" smtClean="0"/>
              <a:t>e acuesta con las piernas dobladas a la altura de las rodillas y los muslos, muy separados uno del otro y vueltos hacia fuera, en lo que se ha denominado la «posición de patas de rana».</a:t>
            </a: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214282" y="4214818"/>
            <a:ext cx="4572000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spAutoFit/>
          </a:bodyPr>
          <a:lstStyle/>
          <a:p>
            <a:r>
              <a:rPr lang="es-MX" dirty="0" smtClean="0"/>
              <a:t>Por lo general, Se observan magulladuras en el cuerpo, </a:t>
            </a:r>
            <a:endParaRPr lang="es-MX" dirty="0"/>
          </a:p>
        </p:txBody>
      </p:sp>
      <p:sp>
        <p:nvSpPr>
          <p:cNvPr id="9" name="8 Rectángulo"/>
          <p:cNvSpPr/>
          <p:nvPr/>
        </p:nvSpPr>
        <p:spPr>
          <a:xfrm>
            <a:off x="214282" y="5357826"/>
            <a:ext cx="45720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es-MX" dirty="0"/>
              <a:t>P</a:t>
            </a:r>
            <a:r>
              <a:rPr lang="es-MX" dirty="0" smtClean="0"/>
              <a:t>rotuberancias, especialmente en las piernas</a:t>
            </a:r>
            <a:endParaRPr lang="es-MX" dirty="0"/>
          </a:p>
        </p:txBody>
      </p:sp>
      <p:sp>
        <p:nvSpPr>
          <p:cNvPr id="10" name="9 Rectángulo"/>
          <p:cNvSpPr/>
          <p:nvPr/>
        </p:nvSpPr>
        <p:spPr>
          <a:xfrm>
            <a:off x="214282" y="5929330"/>
            <a:ext cx="4572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es-MX" dirty="0" smtClean="0"/>
              <a:t>Se pueden pero el sangrado no </a:t>
            </a:r>
            <a:r>
              <a:rPr lang="es-MX" i="1" dirty="0" smtClean="0"/>
              <a:t>se </a:t>
            </a:r>
            <a:r>
              <a:rPr lang="es-MX" dirty="0" smtClean="0"/>
              <a:t>presenta en las encías a menos que el niño tenga dientes.</a:t>
            </a:r>
            <a:endParaRPr lang="es-MX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857628"/>
            <a:ext cx="30956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905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717</Words>
  <Application>Microsoft Office PowerPoint</Application>
  <PresentationFormat>Presentación en pantalla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Pinocytosis </vt:lpstr>
      <vt:lpstr>Presentación de PowerPoint</vt:lpstr>
      <vt:lpstr>Presentación de PowerPoint</vt:lpstr>
      <vt:lpstr>Presentación de PowerPoint</vt:lpstr>
      <vt:lpstr> Escorbuto </vt:lpstr>
      <vt:lpstr>Presentación de PowerPoint</vt:lpstr>
      <vt:lpstr>MANIFESTACIONES CLÍNICAS</vt:lpstr>
      <vt:lpstr>Escorbuto infantil (enfermedad de Barlow)</vt:lpstr>
      <vt:lpstr>Signo de escorbuto infantil</vt:lpstr>
      <vt:lpstr>DIAGNÓSTICO Y EXÁMENES DE LABORATORIO</vt:lpstr>
      <vt:lpstr>Presentación de PowerPoint</vt:lpstr>
      <vt:lpstr>Presentación de PowerPoint</vt:lpstr>
      <vt:lpstr>Presentación de PowerPoint</vt:lpstr>
      <vt:lpstr>TRATAMIENTO</vt:lpstr>
      <vt:lpstr> PREVENCIÓN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Pinocytosis</dc:title>
  <dc:creator>adrian coyotzi</dc:creator>
  <cp:lastModifiedBy>adrian coyotzi</cp:lastModifiedBy>
  <cp:revision>2</cp:revision>
  <dcterms:created xsi:type="dcterms:W3CDTF">2022-06-17T21:29:43Z</dcterms:created>
  <dcterms:modified xsi:type="dcterms:W3CDTF">2022-06-17T22:14:28Z</dcterms:modified>
</cp:coreProperties>
</file>